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4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4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89DA1-B3CB-4B9C-B20B-7D588C2F4440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45B62-EF66-4A17-A581-3EF2699CC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583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984B8-EFB9-329B-1822-6CE467B37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7900B9-E113-404C-C9DA-29D963803F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982709-AC05-233B-35CE-5192EFCB58B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E5E11A-0B18-DBB9-C487-675502FE9DA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790233C-9F31-4536-9161-D2E4DE0F11B5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6857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130CF-F067-C03C-F818-2652A36CB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3B3E4-61A9-B5A7-9015-050AE675E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F38A1-3836-ED8E-1A2C-850BACE3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FCA62-7114-15AB-4643-9213F1CC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271A7-5A73-3F2C-EBFD-5FD0C6A3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61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2C22-DA6A-9D7B-39E8-F485B1A4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42DEF-5724-5852-B5A3-DE8ACE82A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B376C-FF9F-578D-44C5-6DBC65FB9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109BA-3E0E-B616-F51F-4B0F506B7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9620E-2132-EE9D-7BF1-102D03566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10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0E5399-9EA1-25DD-E18F-C915E15A5D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05DF6-4A73-D9E7-9EBA-C46C13393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771B8-A323-5A05-3B95-5500C00CD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D2CFB-3627-F705-45D4-3BA72FF7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75838-05C6-24B3-B80B-F1CD6334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35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34A2B-D8D4-D021-F2A5-216B8599B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E8F2F-4B33-67F7-B7A2-5C2B4918E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19CB0-1EE2-147B-5489-4574FD268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2B7FA-DF1F-99E9-756C-59860A11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286A8-BD58-8B25-E790-187BC281C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63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E8451-EB9B-1133-7B35-8612078C6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919AD-D455-7E34-9C7E-A94D0BC63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F4DF9-ECAB-20B4-BEAC-FF8943639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1D089-B765-F89F-E00A-D1C623745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EE1AB-ED10-C585-85B9-5E56DA838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7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7C36-22F3-6308-2136-B742F0A03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55CFB-6957-4A2B-730A-E241CD38E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A32A5D-C2EE-2231-F117-276F6A3BF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DEDB1-BEE8-F9B0-1C85-472D69503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14266-AD72-A450-7846-D5CAAF2D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F9237-A96D-75DE-FC8A-EB8F740C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44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E3D95-EB9F-FF7E-17D3-F7D3AB4F5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AA9E6-3738-C5DF-05AB-20E9C0D41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DA7F50-3EC2-53F3-E445-B0F1D232C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FEA9E5-6F23-51DA-2207-611D2BB4E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CACEC0-7E49-1D94-18C3-905D0BC4B7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A74E9E-DEEA-CD2B-DE2D-7B739EE27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3CA1ED-E519-7EC9-3943-595011674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F720CE-D4CF-C191-CB6C-3AE96EEAF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162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827AA-D116-068B-5AD1-DCCA92735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3C1ABD-F3A0-3222-5D40-8CC120A59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C4EEC6-58B5-2A98-2163-8E0B62853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315F90-9CE2-C3DF-4BA6-6C29DEC7A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3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E168B2-6FF3-450E-BB98-09452AE1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7977CA-DC56-3C65-04D8-D355BA214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17547C-1238-7E3E-D601-7C665017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77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1C19-ED26-CE14-0BCC-91F460B90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12A7-A729-AE52-14CA-02DD7AC8B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C147D-C61D-2EAB-B07F-AA828F204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3DD79-F0DE-2ACB-F601-AA34A07BF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B3A17-6BB7-24FB-5FF8-E6573AC3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5D781-540B-E778-06C1-55AFB35E4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26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22114-5233-135C-1065-3A4DF4373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3E6B66-49B8-C27C-77FF-20DB79614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87BC0-FB53-5A0E-AB6D-8EB4B4C00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C6896-8C9D-3526-C070-3D569A9F5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63261-218C-1505-23A8-2CEF6DBE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7AE9B-B06F-58BB-B175-217AE0A74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33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464429-2BD6-519F-BC59-06B7EC55C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05AE1-CF88-0FB4-8F2B-20FD70D9B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E55A1-F34F-E694-1D50-8D71AD0C1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78782-90A7-4BC8-8D9D-DF155D644501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3F715-B3EB-83EC-371D-D763A6E98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24292-C275-9B53-010E-9F901EB14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8558-A7F7-4C2C-9987-43B8D5949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4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B61132-1BD6-84BF-3FDA-D0426DC49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3C61E6D-7E98-91EA-D11A-D57B75C8E691}"/>
              </a:ext>
            </a:extLst>
          </p:cNvPr>
          <p:cNvCxnSpPr>
            <a:cxnSpLocks/>
          </p:cNvCxnSpPr>
          <p:nvPr/>
        </p:nvCxnSpPr>
        <p:spPr>
          <a:xfrm>
            <a:off x="9311327" y="2481166"/>
            <a:ext cx="418106" cy="1426889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B89CB8D-CCB9-25D4-332B-D4A1F3D5D1FF}"/>
              </a:ext>
            </a:extLst>
          </p:cNvPr>
          <p:cNvCxnSpPr>
            <a:cxnSpLocks/>
          </p:cNvCxnSpPr>
          <p:nvPr/>
        </p:nvCxnSpPr>
        <p:spPr>
          <a:xfrm>
            <a:off x="7411150" y="2421601"/>
            <a:ext cx="21587" cy="2375052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49">
            <a:extLst>
              <a:ext uri="{FF2B5EF4-FFF2-40B4-BE49-F238E27FC236}">
                <a16:creationId xmlns:a16="http://schemas.microsoft.com/office/drawing/2014/main" id="{DC267D74-3F1F-B5D8-BF7B-3B4BB2BCB277}"/>
              </a:ext>
            </a:extLst>
          </p:cNvPr>
          <p:cNvCxnSpPr/>
          <p:nvPr/>
        </p:nvCxnSpPr>
        <p:spPr>
          <a:xfrm>
            <a:off x="3112077" y="2455756"/>
            <a:ext cx="0" cy="1463803"/>
          </a:xfrm>
          <a:prstGeom prst="straightConnector1">
            <a:avLst/>
          </a:prstGeom>
          <a:noFill/>
          <a:ln w="44450" cap="flat">
            <a:solidFill>
              <a:srgbClr val="4472C4"/>
            </a:solidFill>
            <a:prstDash val="solid"/>
            <a:miter/>
          </a:ln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DA1735A-3755-DD84-1ACB-393F94379722}"/>
              </a:ext>
            </a:extLst>
          </p:cNvPr>
          <p:cNvCxnSpPr>
            <a:cxnSpLocks/>
          </p:cNvCxnSpPr>
          <p:nvPr/>
        </p:nvCxnSpPr>
        <p:spPr>
          <a:xfrm>
            <a:off x="1108712" y="2504312"/>
            <a:ext cx="0" cy="477805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A49F4B3-3A47-3DF0-C116-E6D2C8DCF6BD}"/>
              </a:ext>
            </a:extLst>
          </p:cNvPr>
          <p:cNvCxnSpPr>
            <a:cxnSpLocks/>
          </p:cNvCxnSpPr>
          <p:nvPr/>
        </p:nvCxnSpPr>
        <p:spPr>
          <a:xfrm>
            <a:off x="4646433" y="3512629"/>
            <a:ext cx="0" cy="1292523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3">
            <a:extLst>
              <a:ext uri="{FF2B5EF4-FFF2-40B4-BE49-F238E27FC236}">
                <a16:creationId xmlns:a16="http://schemas.microsoft.com/office/drawing/2014/main" id="{AF92D88F-C4D2-6837-23E7-EA696D47F93A}"/>
              </a:ext>
            </a:extLst>
          </p:cNvPr>
          <p:cNvSpPr/>
          <p:nvPr/>
        </p:nvSpPr>
        <p:spPr>
          <a:xfrm>
            <a:off x="4525028" y="145322"/>
            <a:ext cx="2726961" cy="638421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Director of Public Health</a:t>
            </a:r>
          </a:p>
        </p:txBody>
      </p:sp>
      <p:sp>
        <p:nvSpPr>
          <p:cNvPr id="3" name="Rectangle: Rounded Corners 4">
            <a:extLst>
              <a:ext uri="{FF2B5EF4-FFF2-40B4-BE49-F238E27FC236}">
                <a16:creationId xmlns:a16="http://schemas.microsoft.com/office/drawing/2014/main" id="{47EF24B8-B37F-6BEB-D4DC-D44B587EE4BB}"/>
              </a:ext>
            </a:extLst>
          </p:cNvPr>
          <p:cNvSpPr/>
          <p:nvPr/>
        </p:nvSpPr>
        <p:spPr>
          <a:xfrm>
            <a:off x="46006" y="1599653"/>
            <a:ext cx="2029980" cy="90201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8FAADC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Consultant in Public Health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(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Health Protection)</a:t>
            </a:r>
          </a:p>
        </p:txBody>
      </p:sp>
      <p:sp>
        <p:nvSpPr>
          <p:cNvPr id="4" name="Rectangle: Rounded Corners 14">
            <a:extLst>
              <a:ext uri="{FF2B5EF4-FFF2-40B4-BE49-F238E27FC236}">
                <a16:creationId xmlns:a16="http://schemas.microsoft.com/office/drawing/2014/main" id="{554F5B6A-4980-B1E6-E663-7BF027F5F909}"/>
              </a:ext>
            </a:extLst>
          </p:cNvPr>
          <p:cNvSpPr/>
          <p:nvPr/>
        </p:nvSpPr>
        <p:spPr>
          <a:xfrm>
            <a:off x="9737380" y="1589241"/>
            <a:ext cx="2229672" cy="88347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8FAADC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0.6 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fte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Consultant in Public Health (Wider Determinants)</a:t>
            </a:r>
          </a:p>
        </p:txBody>
      </p:sp>
      <p:sp>
        <p:nvSpPr>
          <p:cNvPr id="5" name="Rectangle: Rounded Corners 15">
            <a:extLst>
              <a:ext uri="{FF2B5EF4-FFF2-40B4-BE49-F238E27FC236}">
                <a16:creationId xmlns:a16="http://schemas.microsoft.com/office/drawing/2014/main" id="{B3C19C10-AAE2-C84F-1F8B-250557FF3D73}"/>
              </a:ext>
            </a:extLst>
          </p:cNvPr>
          <p:cNvSpPr/>
          <p:nvPr/>
        </p:nvSpPr>
        <p:spPr>
          <a:xfrm>
            <a:off x="2181798" y="1607884"/>
            <a:ext cx="2359008" cy="8937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8FAADC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Consultant in Public Health </a:t>
            </a:r>
          </a:p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Sexual Health, Mental Wellbeing) </a:t>
            </a:r>
          </a:p>
        </p:txBody>
      </p:sp>
      <p:sp>
        <p:nvSpPr>
          <p:cNvPr id="7" name="Rectangle: Rounded Corners 17">
            <a:extLst>
              <a:ext uri="{FF2B5EF4-FFF2-40B4-BE49-F238E27FC236}">
                <a16:creationId xmlns:a16="http://schemas.microsoft.com/office/drawing/2014/main" id="{49C6F96E-5CDC-FE25-7DC0-BD0709B61A9C}"/>
              </a:ext>
            </a:extLst>
          </p:cNvPr>
          <p:cNvSpPr/>
          <p:nvPr/>
        </p:nvSpPr>
        <p:spPr>
          <a:xfrm>
            <a:off x="126407" y="2740902"/>
            <a:ext cx="2241906" cy="704961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D9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Advanced Public Health Practitioner (Health Protection)</a:t>
            </a:r>
          </a:p>
        </p:txBody>
      </p:sp>
      <p:sp>
        <p:nvSpPr>
          <p:cNvPr id="8" name="Rectangle: Rounded Corners 18">
            <a:extLst>
              <a:ext uri="{FF2B5EF4-FFF2-40B4-BE49-F238E27FC236}">
                <a16:creationId xmlns:a16="http://schemas.microsoft.com/office/drawing/2014/main" id="{2EC2A78D-EEA3-57BE-8D38-C2D7CE3E6BA4}"/>
              </a:ext>
            </a:extLst>
          </p:cNvPr>
          <p:cNvSpPr/>
          <p:nvPr/>
        </p:nvSpPr>
        <p:spPr>
          <a:xfrm>
            <a:off x="3756145" y="2703983"/>
            <a:ext cx="2441299" cy="86615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D9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Advanced Public 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Health Practitioner (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Childrens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/Safeguarding)</a:t>
            </a:r>
          </a:p>
        </p:txBody>
      </p:sp>
      <p:sp>
        <p:nvSpPr>
          <p:cNvPr id="9" name="Rectangle: Rounded Corners 19">
            <a:extLst>
              <a:ext uri="{FF2B5EF4-FFF2-40B4-BE49-F238E27FC236}">
                <a16:creationId xmlns:a16="http://schemas.microsoft.com/office/drawing/2014/main" id="{90AEFA81-2ABB-37F0-6340-CEB10C3F6756}"/>
              </a:ext>
            </a:extLst>
          </p:cNvPr>
          <p:cNvSpPr/>
          <p:nvPr/>
        </p:nvSpPr>
        <p:spPr>
          <a:xfrm>
            <a:off x="196275" y="5711465"/>
            <a:ext cx="2073524" cy="8937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92D050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Speciality Registrar x 2</a:t>
            </a:r>
          </a:p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: Rounded Corners 21">
            <a:extLst>
              <a:ext uri="{FF2B5EF4-FFF2-40B4-BE49-F238E27FC236}">
                <a16:creationId xmlns:a16="http://schemas.microsoft.com/office/drawing/2014/main" id="{0A1AB0F8-9693-2922-34BB-E8F4B17A23DA}"/>
              </a:ext>
            </a:extLst>
          </p:cNvPr>
          <p:cNvSpPr/>
          <p:nvPr/>
        </p:nvSpPr>
        <p:spPr>
          <a:xfrm>
            <a:off x="6965208" y="4796653"/>
            <a:ext cx="1899230" cy="574581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C9C9C9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Business 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Manager</a:t>
            </a:r>
          </a:p>
        </p:txBody>
      </p:sp>
      <p:sp>
        <p:nvSpPr>
          <p:cNvPr id="12" name="Rectangle: Rounded Corners 22">
            <a:extLst>
              <a:ext uri="{FF2B5EF4-FFF2-40B4-BE49-F238E27FC236}">
                <a16:creationId xmlns:a16="http://schemas.microsoft.com/office/drawing/2014/main" id="{1D0EC063-7323-ADE3-6174-CDD2FA5D8A40}"/>
              </a:ext>
            </a:extLst>
          </p:cNvPr>
          <p:cNvSpPr/>
          <p:nvPr/>
        </p:nvSpPr>
        <p:spPr>
          <a:xfrm>
            <a:off x="5584939" y="5857923"/>
            <a:ext cx="3135086" cy="74973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C9C9C9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 x Senior Public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H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ealth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A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dmin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: Rounded Corners 23">
            <a:extLst>
              <a:ext uri="{FF2B5EF4-FFF2-40B4-BE49-F238E27FC236}">
                <a16:creationId xmlns:a16="http://schemas.microsoft.com/office/drawing/2014/main" id="{FFA331DA-C8C4-F03D-B507-98D613EC0987}"/>
              </a:ext>
            </a:extLst>
          </p:cNvPr>
          <p:cNvSpPr/>
          <p:nvPr/>
        </p:nvSpPr>
        <p:spPr>
          <a:xfrm>
            <a:off x="3798368" y="4722812"/>
            <a:ext cx="1839027" cy="900421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00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Population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H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ealth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Officer</a:t>
            </a:r>
          </a:p>
        </p:txBody>
      </p:sp>
      <p:sp>
        <p:nvSpPr>
          <p:cNvPr id="17" name="Rectangle: Rounded Corners 35">
            <a:extLst>
              <a:ext uri="{FF2B5EF4-FFF2-40B4-BE49-F238E27FC236}">
                <a16:creationId xmlns:a16="http://schemas.microsoft.com/office/drawing/2014/main" id="{95F5B8F6-8868-2A29-7578-23E29E64D2E8}"/>
              </a:ext>
            </a:extLst>
          </p:cNvPr>
          <p:cNvSpPr/>
          <p:nvPr/>
        </p:nvSpPr>
        <p:spPr>
          <a:xfrm>
            <a:off x="9332657" y="3688167"/>
            <a:ext cx="1970137" cy="79574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gradFill>
            <a:gsLst>
              <a:gs pos="0">
                <a:srgbClr val="B196D2"/>
              </a:gs>
              <a:gs pos="100000">
                <a:srgbClr val="CFC0E2"/>
              </a:gs>
            </a:gsLst>
            <a:lin ang="2700000"/>
          </a:gra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Health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L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ead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</a:p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S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ubstance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U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se)</a:t>
            </a:r>
          </a:p>
        </p:txBody>
      </p:sp>
      <p:cxnSp>
        <p:nvCxnSpPr>
          <p:cNvPr id="23" name="Straight Connector 47">
            <a:extLst>
              <a:ext uri="{FF2B5EF4-FFF2-40B4-BE49-F238E27FC236}">
                <a16:creationId xmlns:a16="http://schemas.microsoft.com/office/drawing/2014/main" id="{135AB886-8B4A-362F-5031-2AAFA1F1E366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4976795" y="2424201"/>
            <a:ext cx="0" cy="279782"/>
          </a:xfrm>
          <a:prstGeom prst="straightConnector1">
            <a:avLst/>
          </a:prstGeom>
          <a:noFill/>
          <a:ln w="44450" cap="flat">
            <a:solidFill>
              <a:srgbClr val="4472C4"/>
            </a:solidFill>
            <a:prstDash val="solid"/>
            <a:miter/>
          </a:ln>
        </p:spPr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BDE9B54-92BF-EAE6-357A-614DE16891BE}"/>
              </a:ext>
            </a:extLst>
          </p:cNvPr>
          <p:cNvSpPr/>
          <p:nvPr/>
        </p:nvSpPr>
        <p:spPr>
          <a:xfrm>
            <a:off x="8988706" y="5844222"/>
            <a:ext cx="2417494" cy="7957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Substance Use </a:t>
            </a:r>
            <a:r>
              <a:rPr lang="en-GB" sz="1000" dirty="0">
                <a:solidFill>
                  <a:prstClr val="black"/>
                </a:solidFill>
                <a:latin typeface="Calibri" panose="020F0502020204030204"/>
              </a:rPr>
              <a:t>O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fficer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: Rounded Corners 35">
            <a:extLst>
              <a:ext uri="{FF2B5EF4-FFF2-40B4-BE49-F238E27FC236}">
                <a16:creationId xmlns:a16="http://schemas.microsoft.com/office/drawing/2014/main" id="{8A8605DB-63BB-0241-D18D-DE99ED506725}"/>
              </a:ext>
            </a:extLst>
          </p:cNvPr>
          <p:cNvSpPr/>
          <p:nvPr/>
        </p:nvSpPr>
        <p:spPr>
          <a:xfrm>
            <a:off x="2408926" y="3666562"/>
            <a:ext cx="1270779" cy="1292523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gradFill>
            <a:gsLst>
              <a:gs pos="0">
                <a:srgbClr val="B196D2"/>
              </a:gs>
              <a:gs pos="100000">
                <a:srgbClr val="CFC0E2"/>
              </a:gs>
            </a:gsLst>
            <a:lin ang="2700000"/>
          </a:gra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58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H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ealth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L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ead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 </a:t>
            </a:r>
          </a:p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000" dirty="0">
                <a:solidFill>
                  <a:srgbClr val="000000"/>
                </a:solidFill>
                <a:latin typeface="Calibri"/>
              </a:rPr>
              <a:t>(S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exual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H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ealth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Mental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W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ellbeing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5869EAC-D9B4-8190-2D67-4CB1639AE292}"/>
              </a:ext>
            </a:extLst>
          </p:cNvPr>
          <p:cNvCxnSpPr>
            <a:cxnSpLocks/>
            <a:endCxn id="16" idx="0"/>
          </p:cNvCxnSpPr>
          <p:nvPr/>
        </p:nvCxnSpPr>
        <p:spPr>
          <a:xfrm flipH="1">
            <a:off x="6385626" y="2481166"/>
            <a:ext cx="771820" cy="121133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7ECE911-9C84-8394-0D67-4F5CEA61DBF4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5888508" y="783743"/>
            <a:ext cx="1" cy="403201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0B8751-2AE3-0620-ABF3-51C13CEC032C}"/>
              </a:ext>
            </a:extLst>
          </p:cNvPr>
          <p:cNvCxnSpPr>
            <a:cxnSpLocks/>
          </p:cNvCxnSpPr>
          <p:nvPr/>
        </p:nvCxnSpPr>
        <p:spPr>
          <a:xfrm flipV="1">
            <a:off x="1032306" y="1166346"/>
            <a:ext cx="9995268" cy="17432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D1A2EF8-FA2C-AF04-8E02-D6A4D638B272}"/>
              </a:ext>
            </a:extLst>
          </p:cNvPr>
          <p:cNvCxnSpPr>
            <a:cxnSpLocks/>
          </p:cNvCxnSpPr>
          <p:nvPr/>
        </p:nvCxnSpPr>
        <p:spPr>
          <a:xfrm>
            <a:off x="1032306" y="1186661"/>
            <a:ext cx="0" cy="432373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55CEA40-FA44-B8D2-2CA9-D85B5B22D985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3361301" y="1196776"/>
            <a:ext cx="1" cy="411108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CA4BB68-4C20-BC2D-F2C7-1B43866C6ED2}"/>
              </a:ext>
            </a:extLst>
          </p:cNvPr>
          <p:cNvCxnSpPr>
            <a:cxnSpLocks/>
          </p:cNvCxnSpPr>
          <p:nvPr/>
        </p:nvCxnSpPr>
        <p:spPr>
          <a:xfrm>
            <a:off x="11027574" y="1141592"/>
            <a:ext cx="0" cy="447649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7AB288F-DCD6-5792-2BC3-696F9D0B09E7}"/>
              </a:ext>
            </a:extLst>
          </p:cNvPr>
          <p:cNvCxnSpPr>
            <a:cxnSpLocks/>
          </p:cNvCxnSpPr>
          <p:nvPr/>
        </p:nvCxnSpPr>
        <p:spPr>
          <a:xfrm>
            <a:off x="8371963" y="1183778"/>
            <a:ext cx="1" cy="407997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A8687BB-E91F-88B5-FC9A-B06EDF1BBAEE}"/>
              </a:ext>
            </a:extLst>
          </p:cNvPr>
          <p:cNvCxnSpPr>
            <a:cxnSpLocks/>
            <a:stCxn id="7" idx="2"/>
            <a:endCxn id="7" idx="2"/>
          </p:cNvCxnSpPr>
          <p:nvPr/>
        </p:nvCxnSpPr>
        <p:spPr>
          <a:xfrm>
            <a:off x="1247360" y="34458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79881A4-6DDF-1EFE-15DA-18BD53368FEA}"/>
              </a:ext>
            </a:extLst>
          </p:cNvPr>
          <p:cNvCxnSpPr>
            <a:cxnSpLocks/>
          </p:cNvCxnSpPr>
          <p:nvPr/>
        </p:nvCxnSpPr>
        <p:spPr>
          <a:xfrm>
            <a:off x="7432737" y="5366905"/>
            <a:ext cx="0" cy="477317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8A3A83A-15A1-467E-AAD6-F88FD4850398}"/>
              </a:ext>
            </a:extLst>
          </p:cNvPr>
          <p:cNvCxnSpPr>
            <a:cxnSpLocks/>
          </p:cNvCxnSpPr>
          <p:nvPr/>
        </p:nvCxnSpPr>
        <p:spPr>
          <a:xfrm>
            <a:off x="11464166" y="3187658"/>
            <a:ext cx="0" cy="1535154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35">
            <a:extLst>
              <a:ext uri="{FF2B5EF4-FFF2-40B4-BE49-F238E27FC236}">
                <a16:creationId xmlns:a16="http://schemas.microsoft.com/office/drawing/2014/main" id="{C366BF18-8C17-532D-4872-8B31E4EC3EB8}"/>
              </a:ext>
            </a:extLst>
          </p:cNvPr>
          <p:cNvSpPr/>
          <p:nvPr/>
        </p:nvSpPr>
        <p:spPr>
          <a:xfrm>
            <a:off x="5466876" y="3692496"/>
            <a:ext cx="1837499" cy="79574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gradFill>
            <a:gsLst>
              <a:gs pos="0">
                <a:srgbClr val="B196D2"/>
              </a:gs>
              <a:gs pos="100000">
                <a:srgbClr val="CFC0E2"/>
              </a:gs>
            </a:gsLst>
            <a:lin ang="2700000"/>
          </a:gra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H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ealth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L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ead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</a:p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(Living Well Sefton)</a:t>
            </a:r>
          </a:p>
        </p:txBody>
      </p:sp>
      <p:sp>
        <p:nvSpPr>
          <p:cNvPr id="19" name="Rectangle: Rounded Corners 35">
            <a:extLst>
              <a:ext uri="{FF2B5EF4-FFF2-40B4-BE49-F238E27FC236}">
                <a16:creationId xmlns:a16="http://schemas.microsoft.com/office/drawing/2014/main" id="{D9279AA0-131D-58D8-4A03-A21961B1633B}"/>
              </a:ext>
            </a:extLst>
          </p:cNvPr>
          <p:cNvSpPr/>
          <p:nvPr/>
        </p:nvSpPr>
        <p:spPr>
          <a:xfrm>
            <a:off x="256069" y="3736088"/>
            <a:ext cx="1683175" cy="79574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gradFill>
            <a:gsLst>
              <a:gs pos="0">
                <a:srgbClr val="B196D2"/>
              </a:gs>
              <a:gs pos="100000">
                <a:srgbClr val="CFC0E2"/>
              </a:gs>
            </a:gsLst>
            <a:lin ang="2700000"/>
          </a:gra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H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ealth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L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ead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(Tobacco)</a:t>
            </a:r>
          </a:p>
        </p:txBody>
      </p:sp>
      <p:cxnSp>
        <p:nvCxnSpPr>
          <p:cNvPr id="25" name="Straight Connector 49">
            <a:extLst>
              <a:ext uri="{FF2B5EF4-FFF2-40B4-BE49-F238E27FC236}">
                <a16:creationId xmlns:a16="http://schemas.microsoft.com/office/drawing/2014/main" id="{D21682AE-CA5E-0443-4681-F6475739C904}"/>
              </a:ext>
            </a:extLst>
          </p:cNvPr>
          <p:cNvCxnSpPr>
            <a:cxnSpLocks/>
          </p:cNvCxnSpPr>
          <p:nvPr/>
        </p:nvCxnSpPr>
        <p:spPr>
          <a:xfrm>
            <a:off x="1102830" y="3429000"/>
            <a:ext cx="0" cy="308767"/>
          </a:xfrm>
          <a:prstGeom prst="straightConnector1">
            <a:avLst/>
          </a:prstGeom>
          <a:noFill/>
          <a:ln w="44450" cap="flat">
            <a:solidFill>
              <a:srgbClr val="4472C4"/>
            </a:solidFill>
            <a:prstDash val="solid"/>
            <a:miter/>
          </a:ln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E8BD008-9A3E-5188-1FAF-3945BC210DE2}"/>
              </a:ext>
            </a:extLst>
          </p:cNvPr>
          <p:cNvCxnSpPr>
            <a:cxnSpLocks/>
          </p:cNvCxnSpPr>
          <p:nvPr/>
        </p:nvCxnSpPr>
        <p:spPr>
          <a:xfrm>
            <a:off x="10197453" y="4450487"/>
            <a:ext cx="20523" cy="136031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: Rounded Corners 18">
            <a:extLst>
              <a:ext uri="{FF2B5EF4-FFF2-40B4-BE49-F238E27FC236}">
                <a16:creationId xmlns:a16="http://schemas.microsoft.com/office/drawing/2014/main" id="{6877FD41-8783-7C6F-BFA4-B4A3AA327678}"/>
              </a:ext>
            </a:extLst>
          </p:cNvPr>
          <p:cNvSpPr/>
          <p:nvPr/>
        </p:nvSpPr>
        <p:spPr>
          <a:xfrm>
            <a:off x="9729433" y="2707748"/>
            <a:ext cx="2350010" cy="77126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D96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Advanced Public Health 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Practitioner (Wider Determinants)</a:t>
            </a:r>
          </a:p>
        </p:txBody>
      </p:sp>
      <p:sp>
        <p:nvSpPr>
          <p:cNvPr id="38" name="Rectangle: Rounded Corners 15">
            <a:extLst>
              <a:ext uri="{FF2B5EF4-FFF2-40B4-BE49-F238E27FC236}">
                <a16:creationId xmlns:a16="http://schemas.microsoft.com/office/drawing/2014/main" id="{26C717C7-46B3-2856-7970-D572BB4C0AF7}"/>
              </a:ext>
            </a:extLst>
          </p:cNvPr>
          <p:cNvSpPr/>
          <p:nvPr/>
        </p:nvSpPr>
        <p:spPr>
          <a:xfrm>
            <a:off x="4646433" y="1591223"/>
            <a:ext cx="2229672" cy="8937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8FAADC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Consultant in Public Health </a:t>
            </a:r>
          </a:p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(Children &amp; Women’s Health)</a:t>
            </a:r>
          </a:p>
        </p:txBody>
      </p:sp>
      <p:sp>
        <p:nvSpPr>
          <p:cNvPr id="28" name="Rectangle: Rounded Corners 23">
            <a:extLst>
              <a:ext uri="{FF2B5EF4-FFF2-40B4-BE49-F238E27FC236}">
                <a16:creationId xmlns:a16="http://schemas.microsoft.com/office/drawing/2014/main" id="{1023120A-25E5-83E4-CF6C-B9CC6254D5C7}"/>
              </a:ext>
            </a:extLst>
          </p:cNvPr>
          <p:cNvSpPr/>
          <p:nvPr/>
        </p:nvSpPr>
        <p:spPr>
          <a:xfrm>
            <a:off x="10783292" y="4722812"/>
            <a:ext cx="1319435" cy="96647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00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Population Health Officer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202FA59-82EA-61EE-02A1-45FCE309C447}"/>
              </a:ext>
            </a:extLst>
          </p:cNvPr>
          <p:cNvSpPr txBox="1"/>
          <p:nvPr/>
        </p:nvSpPr>
        <p:spPr>
          <a:xfrm>
            <a:off x="467836" y="282169"/>
            <a:ext cx="335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February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2026: Sefton Public Health</a:t>
            </a:r>
          </a:p>
        </p:txBody>
      </p:sp>
      <p:cxnSp>
        <p:nvCxnSpPr>
          <p:cNvPr id="59" name="Straight Connector 47">
            <a:extLst>
              <a:ext uri="{FF2B5EF4-FFF2-40B4-BE49-F238E27FC236}">
                <a16:creationId xmlns:a16="http://schemas.microsoft.com/office/drawing/2014/main" id="{E15B482E-BAF3-47C9-8765-B156D5B043F2}"/>
              </a:ext>
            </a:extLst>
          </p:cNvPr>
          <p:cNvCxnSpPr>
            <a:cxnSpLocks/>
          </p:cNvCxnSpPr>
          <p:nvPr/>
        </p:nvCxnSpPr>
        <p:spPr>
          <a:xfrm>
            <a:off x="11120218" y="2432589"/>
            <a:ext cx="0" cy="279782"/>
          </a:xfrm>
          <a:prstGeom prst="straightConnector1">
            <a:avLst/>
          </a:prstGeom>
          <a:noFill/>
          <a:ln w="44450" cap="flat">
            <a:solidFill>
              <a:srgbClr val="4472C4"/>
            </a:solidFill>
            <a:prstDash val="solid"/>
            <a:miter/>
          </a:ln>
        </p:spPr>
      </p:cxnSp>
      <p:cxnSp>
        <p:nvCxnSpPr>
          <p:cNvPr id="63" name="Straight Connector 47">
            <a:extLst>
              <a:ext uri="{FF2B5EF4-FFF2-40B4-BE49-F238E27FC236}">
                <a16:creationId xmlns:a16="http://schemas.microsoft.com/office/drawing/2014/main" id="{48D7FC7F-5DCF-AF6F-8799-BA5B5351F8DB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5761269" y="1196776"/>
            <a:ext cx="0" cy="394447"/>
          </a:xfrm>
          <a:prstGeom prst="straightConnector1">
            <a:avLst/>
          </a:prstGeom>
          <a:noFill/>
          <a:ln w="44450" cap="flat">
            <a:solidFill>
              <a:srgbClr val="4472C4"/>
            </a:solidFill>
            <a:prstDash val="solid"/>
            <a:miter/>
          </a:ln>
        </p:spPr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929DCC3-0195-FD2A-3281-4FE054D506A6}"/>
              </a:ext>
            </a:extLst>
          </p:cNvPr>
          <p:cNvCxnSpPr>
            <a:cxnSpLocks/>
          </p:cNvCxnSpPr>
          <p:nvPr/>
        </p:nvCxnSpPr>
        <p:spPr>
          <a:xfrm>
            <a:off x="8371963" y="2447120"/>
            <a:ext cx="0" cy="1292523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16">
            <a:extLst>
              <a:ext uri="{FF2B5EF4-FFF2-40B4-BE49-F238E27FC236}">
                <a16:creationId xmlns:a16="http://schemas.microsoft.com/office/drawing/2014/main" id="{0CD6F8F6-927F-ED52-DA8B-87E629660813}"/>
              </a:ext>
            </a:extLst>
          </p:cNvPr>
          <p:cNvSpPr/>
          <p:nvPr/>
        </p:nvSpPr>
        <p:spPr>
          <a:xfrm>
            <a:off x="6981732" y="1594217"/>
            <a:ext cx="2609227" cy="88694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8FAADC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Head of Inequalities and 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Strategic Partnerships</a:t>
            </a:r>
          </a:p>
        </p:txBody>
      </p:sp>
      <p:sp>
        <p:nvSpPr>
          <p:cNvPr id="71" name="Rectangle: Rounded Corners 35">
            <a:extLst>
              <a:ext uri="{FF2B5EF4-FFF2-40B4-BE49-F238E27FC236}">
                <a16:creationId xmlns:a16="http://schemas.microsoft.com/office/drawing/2014/main" id="{60F942AA-A5F3-CD24-8E69-8315FE49D5E7}"/>
              </a:ext>
            </a:extLst>
          </p:cNvPr>
          <p:cNvSpPr/>
          <p:nvPr/>
        </p:nvSpPr>
        <p:spPr>
          <a:xfrm>
            <a:off x="7531255" y="3716321"/>
            <a:ext cx="1638972" cy="79574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gradFill>
            <a:gsLst>
              <a:gs pos="0">
                <a:srgbClr val="B196D2"/>
              </a:gs>
              <a:gs pos="100000">
                <a:srgbClr val="CFC0E2"/>
              </a:gs>
            </a:gsLst>
            <a:lin ang="2700000"/>
          </a:gra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046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Health </a:t>
            </a:r>
            <a:r>
              <a:rPr lang="en-GB" sz="1000" dirty="0">
                <a:solidFill>
                  <a:srgbClr val="000000"/>
                </a:solidFill>
                <a:latin typeface="Calibri"/>
              </a:rPr>
              <a:t>L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ead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(Healthy Weight)</a:t>
            </a:r>
          </a:p>
        </p:txBody>
      </p:sp>
    </p:spTree>
    <p:extLst>
      <p:ext uri="{BB962C8B-B14F-4D97-AF65-F5344CB8AC3E}">
        <p14:creationId xmlns:p14="http://schemas.microsoft.com/office/powerpoint/2010/main" val="14612013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2EB3FCC9019846A910F8556F5EAE7F" ma:contentTypeVersion="18" ma:contentTypeDescription="Create a new document." ma:contentTypeScope="" ma:versionID="1796576b2f273f7276f555e30a70256a">
  <xsd:schema xmlns:xsd="http://www.w3.org/2001/XMLSchema" xmlns:xs="http://www.w3.org/2001/XMLSchema" xmlns:p="http://schemas.microsoft.com/office/2006/metadata/properties" xmlns:ns2="305f5fe2-5337-4c2f-8dd0-7fb0d6f1820f" xmlns:ns3="f9007de1-e208-4118-a2f5-08eb1ba905e1" targetNamespace="http://schemas.microsoft.com/office/2006/metadata/properties" ma:root="true" ma:fieldsID="64cd7722ac18f65e8bff4ee3bb62280f" ns2:_="" ns3:_="">
    <xsd:import namespace="305f5fe2-5337-4c2f-8dd0-7fb0d6f1820f"/>
    <xsd:import namespace="f9007de1-e208-4118-a2f5-08eb1ba905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5f5fe2-5337-4c2f-8dd0-7fb0d6f182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80d11ac-c5b9-425e-bc58-d533855d77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07de1-e208-4118-a2f5-08eb1ba905e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0dadc0a-f9fa-4215-9e48-eccc278e3d70}" ma:internalName="TaxCatchAll" ma:showField="CatchAllData" ma:web="f9007de1-e208-4118-a2f5-08eb1ba905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007de1-e208-4118-a2f5-08eb1ba905e1" xsi:nil="true"/>
    <lcf76f155ced4ddcb4097134ff3c332f xmlns="305f5fe2-5337-4c2f-8dd0-7fb0d6f1820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732D92-B8BE-4483-A3D3-3385EA009B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5f5fe2-5337-4c2f-8dd0-7fb0d6f1820f"/>
    <ds:schemaRef ds:uri="f9007de1-e208-4118-a2f5-08eb1ba905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3FB3BE-6F59-48B8-9A69-8D86D5DAC1EC}">
  <ds:schemaRefs>
    <ds:schemaRef ds:uri="http://schemas.microsoft.com/office/2006/metadata/properties"/>
    <ds:schemaRef ds:uri="http://schemas.microsoft.com/office/infopath/2007/PartnerControls"/>
    <ds:schemaRef ds:uri="f9007de1-e208-4118-a2f5-08eb1ba905e1"/>
    <ds:schemaRef ds:uri="305f5fe2-5337-4c2f-8dd0-7fb0d6f1820f"/>
  </ds:schemaRefs>
</ds:datastoreItem>
</file>

<file path=customXml/itemProps3.xml><?xml version="1.0" encoding="utf-8"?>
<ds:datastoreItem xmlns:ds="http://schemas.openxmlformats.org/officeDocument/2006/customXml" ds:itemID="{DB8720F5-2EE0-4E10-B6A5-764A42F3AD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141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Margaret Jones</dc:creator>
  <cp:lastModifiedBy>BROMLEY, Helen</cp:lastModifiedBy>
  <cp:revision>4</cp:revision>
  <dcterms:created xsi:type="dcterms:W3CDTF">2025-09-10T08:04:13Z</dcterms:created>
  <dcterms:modified xsi:type="dcterms:W3CDTF">2026-02-02T18:20:01Z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0x0101008B2EB3FCC9019846A910F8556F5EAE7F</vt:lpwstr>
  </property>
</Properties>
</file>